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11"/>
  </p:notesMasterIdLst>
  <p:sldIdLst>
    <p:sldId id="256" r:id="rId2"/>
    <p:sldId id="287" r:id="rId3"/>
    <p:sldId id="288" r:id="rId4"/>
    <p:sldId id="295" r:id="rId5"/>
    <p:sldId id="296" r:id="rId6"/>
    <p:sldId id="297" r:id="rId7"/>
    <p:sldId id="298" r:id="rId8"/>
    <p:sldId id="299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15" autoAdjust="0"/>
    <p:restoredTop sz="94624" autoAdjust="0"/>
  </p:normalViewPr>
  <p:slideViewPr>
    <p:cSldViewPr>
      <p:cViewPr>
        <p:scale>
          <a:sx n="66" d="100"/>
          <a:sy n="66" d="100"/>
        </p:scale>
        <p:origin x="-546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866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A9720-812B-40A4-B4C8-23CF5D3B0DFF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011AB-7E76-4EA4-B0B3-7F2465556D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011AB-7E76-4EA4-B0B3-7F2465556DD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BB6709-22B2-46AD-A1EA-11DCCAF7974A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D588FB-D060-439F-8799-FC1C9506DC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BB6709-22B2-46AD-A1EA-11DCCAF7974A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D588FB-D060-439F-8799-FC1C9506DC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BB6709-22B2-46AD-A1EA-11DCCAF7974A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D588FB-D060-439F-8799-FC1C9506DC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BB6709-22B2-46AD-A1EA-11DCCAF7974A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D588FB-D060-439F-8799-FC1C9506DC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BB6709-22B2-46AD-A1EA-11DCCAF7974A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D588FB-D060-439F-8799-FC1C9506DC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BB6709-22B2-46AD-A1EA-11DCCAF7974A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D588FB-D060-439F-8799-FC1C9506DC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BB6709-22B2-46AD-A1EA-11DCCAF7974A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D588FB-D060-439F-8799-FC1C9506DC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BB6709-22B2-46AD-A1EA-11DCCAF7974A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D588FB-D060-439F-8799-FC1C9506DC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BB6709-22B2-46AD-A1EA-11DCCAF7974A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D588FB-D060-439F-8799-FC1C9506DC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BB6709-22B2-46AD-A1EA-11DCCAF7974A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D588FB-D060-439F-8799-FC1C9506DC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BB6709-22B2-46AD-A1EA-11DCCAF7974A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D588FB-D060-439F-8799-FC1C9506DC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BBB6709-22B2-46AD-A1EA-11DCCAF7974A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5D588FB-D060-439F-8799-FC1C9506DC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8324088" cy="1173480"/>
          </a:xfrm>
        </p:spPr>
        <p:txBody>
          <a:bodyPr>
            <a:normAutofit/>
          </a:bodyPr>
          <a:lstStyle/>
          <a:p>
            <a:pPr algn="ctr"/>
            <a:r>
              <a:rPr lang="en-US" sz="3200" b="1" u="sng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Paper 1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Developmental Biology (semester -IV)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24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Topic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Gametogenesis</a:t>
            </a:r>
            <a:endParaRPr lang="en-US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743200" y="1752600"/>
            <a:ext cx="3657600" cy="21336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J.N.Papadkar</a:t>
            </a:r>
            <a:endPara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(Assistant professor)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Dept. of Zoology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M.G. College ,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Armori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5281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976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Spermatogenesis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66800" y="1066800"/>
            <a:ext cx="2831592" cy="21336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Spermatogenesis</a:t>
            </a:r>
          </a:p>
          <a:p>
            <a:pPr marL="539496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Testis</a:t>
            </a:r>
          </a:p>
          <a:p>
            <a:pPr marL="539496" indent="-457200">
              <a:buFont typeface="+mj-lt"/>
              <a:buAutoNum type="arabicPeriod"/>
            </a:pP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Sertoli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cell</a:t>
            </a:r>
          </a:p>
          <a:p>
            <a:pPr marL="539496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Germinal cell</a:t>
            </a:r>
          </a:p>
          <a:p>
            <a:pPr marL="539496" indent="-457200">
              <a:buFont typeface="+mj-lt"/>
              <a:buAutoNum type="arabicPeriod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khush1\Desktop\photos ppt\Screenshot_20200404-165827_Google.jpg"/>
          <p:cNvPicPr>
            <a:picLocks noChangeAspect="1" noChangeArrowheads="1"/>
          </p:cNvPicPr>
          <p:nvPr/>
        </p:nvPicPr>
        <p:blipFill>
          <a:blip r:embed="rId2"/>
          <a:srcRect t="4701" b="56838"/>
          <a:stretch>
            <a:fillRect/>
          </a:stretch>
        </p:blipFill>
        <p:spPr bwMode="auto">
          <a:xfrm>
            <a:off x="4419600" y="990600"/>
            <a:ext cx="4495800" cy="4572000"/>
          </a:xfrm>
          <a:prstGeom prst="rect">
            <a:avLst/>
          </a:prstGeom>
          <a:noFill/>
        </p:spPr>
      </p:pic>
      <p:pic>
        <p:nvPicPr>
          <p:cNvPr id="1027" name="Picture 3" descr="C:\Users\khush1\Desktop\photos ppt\Screenshot_20200404-165855_Google.jpg"/>
          <p:cNvPicPr>
            <a:picLocks noChangeAspect="1" noChangeArrowheads="1"/>
          </p:cNvPicPr>
          <p:nvPr/>
        </p:nvPicPr>
        <p:blipFill>
          <a:blip r:embed="rId3" cstate="print"/>
          <a:srcRect t="2597" b="54545"/>
          <a:stretch>
            <a:fillRect/>
          </a:stretch>
        </p:blipFill>
        <p:spPr bwMode="auto">
          <a:xfrm>
            <a:off x="1066800" y="3200400"/>
            <a:ext cx="3124200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28888" cy="63976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process of Spermatogenesis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066800"/>
            <a:ext cx="3657600" cy="1828800"/>
          </a:xfrm>
        </p:spPr>
        <p:txBody>
          <a:bodyPr>
            <a:normAutofit/>
          </a:bodyPr>
          <a:lstStyle/>
          <a:p>
            <a:pPr marL="596646" indent="-514350">
              <a:buFont typeface="+mj-lt"/>
              <a:buAutoNum type="arabicPeriod"/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Formation of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spermatid</a:t>
            </a:r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96646" indent="-514350">
              <a:buFont typeface="+mj-lt"/>
              <a:buAutoNum type="arabicPeriod"/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Multiplication phase</a:t>
            </a:r>
          </a:p>
          <a:p>
            <a:pPr marL="596646" indent="-514350">
              <a:buFont typeface="+mj-lt"/>
              <a:buAutoNum type="arabicPeriod"/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Growth phase</a:t>
            </a:r>
          </a:p>
          <a:p>
            <a:pPr marL="596646" indent="-514350">
              <a:buFont typeface="+mj-lt"/>
              <a:buAutoNum type="arabicPeriod"/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Maturation phase</a:t>
            </a:r>
          </a:p>
          <a:p>
            <a:pPr marL="596646" indent="-514350">
              <a:buFont typeface="+mj-lt"/>
              <a:buAutoNum type="arabicPeriod"/>
            </a:pP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khush1\Desktop\photos ppt\Screenshot_20200404-170133_Google.jpg"/>
          <p:cNvPicPr>
            <a:picLocks noChangeAspect="1" noChangeArrowheads="1"/>
          </p:cNvPicPr>
          <p:nvPr/>
        </p:nvPicPr>
        <p:blipFill>
          <a:blip r:embed="rId2"/>
          <a:srcRect t="4110" b="42466"/>
          <a:stretch>
            <a:fillRect/>
          </a:stretch>
        </p:blipFill>
        <p:spPr bwMode="auto">
          <a:xfrm>
            <a:off x="4800600" y="1143000"/>
            <a:ext cx="41148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68362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First meiotic or maturation division</a:t>
            </a:r>
            <a:b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Second 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meiotic or maturation division 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3886200" cy="36576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Spermiogenesis</a:t>
            </a:r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9496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Changes in nucleus</a:t>
            </a:r>
          </a:p>
          <a:p>
            <a:pPr marL="539496" indent="-457200">
              <a:buFont typeface="+mj-lt"/>
              <a:buAutoNum type="arabicPeriod"/>
            </a:pP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Acrosome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formation</a:t>
            </a:r>
          </a:p>
          <a:p>
            <a:pPr marL="539496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Changes in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centrosome</a:t>
            </a:r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9496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Changes in mitochondria</a:t>
            </a:r>
          </a:p>
          <a:p>
            <a:pPr marL="539496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Changes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 cytoplasm</a:t>
            </a:r>
          </a:p>
          <a:p>
            <a:pPr marL="539496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Ring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centriole</a:t>
            </a:r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9496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Axial filament</a:t>
            </a:r>
          </a:p>
          <a:p>
            <a:pPr marL="539496" indent="-457200">
              <a:buFont typeface="+mj-lt"/>
              <a:buAutoNum type="arabicPeriod"/>
            </a:pP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khush1\Desktop\photos ppt\Screenshot_20200404-170257_Google.jpg"/>
          <p:cNvPicPr>
            <a:picLocks noChangeAspect="1" noChangeArrowheads="1"/>
          </p:cNvPicPr>
          <p:nvPr/>
        </p:nvPicPr>
        <p:blipFill>
          <a:blip r:embed="rId2" cstate="print"/>
          <a:srcRect t="2817" b="71831"/>
          <a:stretch>
            <a:fillRect/>
          </a:stretch>
        </p:blipFill>
        <p:spPr bwMode="auto">
          <a:xfrm>
            <a:off x="381000" y="4876800"/>
            <a:ext cx="4419600" cy="1752600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t="3390" b="44068"/>
          <a:stretch>
            <a:fillRect/>
          </a:stretch>
        </p:blipFill>
        <p:spPr bwMode="auto">
          <a:xfrm>
            <a:off x="5410200" y="1371600"/>
            <a:ext cx="3505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63562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Structure of mature spermatozoa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2590800" cy="12954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Head</a:t>
            </a:r>
          </a:p>
          <a:p>
            <a:pPr algn="just"/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Middle piece</a:t>
            </a:r>
          </a:p>
          <a:p>
            <a:pPr algn="just"/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Tail or flagellum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khush1\Desktop\photos ppt\Screenshot_20200404-170617_Google.jpg"/>
          <p:cNvPicPr>
            <a:picLocks noChangeAspect="1" noChangeArrowheads="1"/>
          </p:cNvPicPr>
          <p:nvPr/>
        </p:nvPicPr>
        <p:blipFill>
          <a:blip r:embed="rId2"/>
          <a:srcRect t="2899" b="47826"/>
          <a:stretch>
            <a:fillRect/>
          </a:stretch>
        </p:blipFill>
        <p:spPr bwMode="auto">
          <a:xfrm>
            <a:off x="4038600" y="1219200"/>
            <a:ext cx="47244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498080" cy="715962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Oogenesis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ovary {structure of mammalian ovary}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khush1\Desktop\photos ppt\Screenshot_20200404-170708_Googl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817" b="28169"/>
          <a:stretch>
            <a:fillRect/>
          </a:stretch>
        </p:blipFill>
        <p:spPr bwMode="auto">
          <a:xfrm>
            <a:off x="2438400" y="1295400"/>
            <a:ext cx="43434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873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process of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Oogensis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990600"/>
            <a:ext cx="7498080" cy="5257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Multiplication phase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Growth phase</a:t>
            </a:r>
          </a:p>
          <a:p>
            <a:pPr>
              <a:buFont typeface="Wingdings" pitchFamily="2" charset="2"/>
              <a:buChar char="§"/>
            </a:pPr>
            <a:r>
              <a:rPr lang="en-US" sz="24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Pre- </a:t>
            </a:r>
            <a:r>
              <a:rPr lang="en-US" sz="24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vitellogenesis</a:t>
            </a:r>
            <a:endParaRPr lang="en-US" sz="2400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96646" indent="-514350">
              <a:buFont typeface="+mj-lt"/>
              <a:buAutoNum type="romanUcPeriod"/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Growth of nuclear substances</a:t>
            </a:r>
          </a:p>
          <a:p>
            <a:pPr marL="596646" indent="-514350">
              <a:buFont typeface="+mj-lt"/>
              <a:buAutoNum type="romanUcPeriod"/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Growth of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cytoplasmic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substances</a:t>
            </a:r>
          </a:p>
          <a:p>
            <a:pPr marL="596646" indent="-514350"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Vitellogenesis</a:t>
            </a:r>
            <a:endParaRPr lang="en-US" sz="2400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96646" indent="-514350"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Role of follicle and nurse cells</a:t>
            </a:r>
          </a:p>
          <a:p>
            <a:pPr marL="596646" indent="-514350">
              <a:buFont typeface="+mj-lt"/>
              <a:buAutoNum type="romanUcPeriod"/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Follicle cells</a:t>
            </a:r>
          </a:p>
          <a:p>
            <a:pPr marL="596646" indent="-514350">
              <a:buFont typeface="+mj-lt"/>
              <a:buAutoNum type="romanUcPeriod"/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Nurse cells</a:t>
            </a:r>
          </a:p>
          <a:p>
            <a:pPr marL="596646" indent="-514350"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Maturation phase</a:t>
            </a:r>
          </a:p>
          <a:p>
            <a:pPr marL="596646" indent="-514350">
              <a:buFont typeface="+mj-lt"/>
              <a:buAutoNum type="romanUcPeriod"/>
            </a:pPr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96646" indent="-514350">
              <a:buFont typeface="+mj-lt"/>
              <a:buAutoNum type="romanUcPeriod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39496" indent="-457200">
              <a:buFont typeface="+mj-lt"/>
              <a:buAutoNum type="alphaUcPeriod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khush1\Desktop\photos ppt\Screenshot_20200404-170838_Googl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3175" b="28571"/>
          <a:stretch>
            <a:fillRect/>
          </a:stretch>
        </p:blipFill>
        <p:spPr bwMode="auto">
          <a:xfrm>
            <a:off x="228600" y="381000"/>
            <a:ext cx="3944144" cy="6019800"/>
          </a:xfrm>
          <a:prstGeom prst="rect">
            <a:avLst/>
          </a:prstGeom>
          <a:noFill/>
        </p:spPr>
      </p:pic>
      <p:pic>
        <p:nvPicPr>
          <p:cNvPr id="6147" name="Picture 3" descr="C:\Users\khush1\Desktop\photos ppt\Screenshot_20200404-171015_Google.jpg"/>
          <p:cNvPicPr>
            <a:picLocks noChangeAspect="1" noChangeArrowheads="1"/>
          </p:cNvPicPr>
          <p:nvPr/>
        </p:nvPicPr>
        <p:blipFill>
          <a:blip r:embed="rId3"/>
          <a:srcRect t="4167" b="52778"/>
          <a:stretch>
            <a:fillRect/>
          </a:stretch>
        </p:blipFill>
        <p:spPr bwMode="auto">
          <a:xfrm>
            <a:off x="4419600" y="457200"/>
            <a:ext cx="42672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533400"/>
            <a:ext cx="8534400" cy="57150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3">
                    <a:lumMod val="75000"/>
                  </a:schemeClr>
                </a:solidFill>
                <a:latin typeface="Brush Script MT" pitchFamily="66" charset="0"/>
                <a:cs typeface="Aharoni" pitchFamily="2" charset="-79"/>
              </a:rPr>
              <a:t>Presented by– </a:t>
            </a:r>
            <a:r>
              <a:rPr lang="en-US" sz="4800" b="1" dirty="0" err="1" smtClean="0">
                <a:solidFill>
                  <a:schemeClr val="accent3">
                    <a:lumMod val="75000"/>
                  </a:schemeClr>
                </a:solidFill>
                <a:latin typeface="Brush Script MT" pitchFamily="66" charset="0"/>
                <a:cs typeface="Aharoni" pitchFamily="2" charset="-79"/>
              </a:rPr>
              <a:t>Dr.Jayesh</a:t>
            </a:r>
            <a:r>
              <a:rPr lang="en-US" sz="4800" b="1" dirty="0" smtClean="0">
                <a:solidFill>
                  <a:schemeClr val="accent3">
                    <a:lumMod val="75000"/>
                  </a:schemeClr>
                </a:solidFill>
                <a:latin typeface="Brush Script MT" pitchFamily="66" charset="0"/>
                <a:cs typeface="Aharoni" pitchFamily="2" charset="-79"/>
              </a:rPr>
              <a:t> Papadkar.</a:t>
            </a:r>
            <a:r>
              <a:rPr lang="en-US" sz="4800" b="1" dirty="0" smtClean="0">
                <a:solidFill>
                  <a:schemeClr val="bg2">
                    <a:lumMod val="25000"/>
                  </a:schemeClr>
                </a:solidFill>
                <a:latin typeface="Brush Script MT" pitchFamily="66" charset="0"/>
                <a:cs typeface="Aharoni" pitchFamily="2" charset="-79"/>
              </a:rPr>
              <a:t> </a:t>
            </a:r>
          </a:p>
          <a:p>
            <a:endParaRPr lang="en-US" sz="5400" dirty="0" smtClean="0">
              <a:latin typeface="Brush Script MT" pitchFamily="66" charset="0"/>
            </a:endParaRPr>
          </a:p>
          <a:p>
            <a:pPr algn="ctr"/>
            <a:r>
              <a:rPr lang="en-US" sz="3200" smtClean="0">
                <a:solidFill>
                  <a:schemeClr val="accent3">
                    <a:lumMod val="75000"/>
                  </a:schemeClr>
                </a:solidFill>
                <a:latin typeface="Brush Script MT" pitchFamily="66" charset="0"/>
              </a:rPr>
              <a:t>Prepared on-3 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Brush Script MT" pitchFamily="66" charset="0"/>
              </a:rPr>
              <a:t>April 2020.</a:t>
            </a:r>
          </a:p>
          <a:p>
            <a:r>
              <a:rPr lang="en-US" sz="5400" dirty="0" smtClean="0">
                <a:solidFill>
                  <a:schemeClr val="accent3">
                    <a:lumMod val="75000"/>
                  </a:schemeClr>
                </a:solidFill>
                <a:latin typeface="Blackadder ITC" pitchFamily="82" charset="0"/>
              </a:rPr>
              <a:t>                        </a:t>
            </a:r>
            <a:r>
              <a:rPr lang="en-US" sz="5400" b="1" dirty="0" smtClean="0">
                <a:solidFill>
                  <a:schemeClr val="accent3">
                    <a:lumMod val="75000"/>
                  </a:schemeClr>
                </a:solidFill>
                <a:latin typeface="Brush Script MT" pitchFamily="66" charset="0"/>
              </a:rPr>
              <a:t>Thank you! </a:t>
            </a:r>
            <a:r>
              <a:rPr lang="en-US" sz="5400" dirty="0" smtClean="0">
                <a:latin typeface="Blackadder ITC" pitchFamily="82" charset="0"/>
              </a:rPr>
              <a:t> </a:t>
            </a:r>
          </a:p>
        </p:txBody>
      </p:sp>
    </p:spTree>
  </p:cSld>
  <p:clrMapOvr>
    <a:masterClrMapping/>
  </p:clrMapOvr>
  <p:transition spd="slow" advTm="5312"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504</TotalTime>
  <Words>124</Words>
  <Application>Microsoft Office PowerPoint</Application>
  <PresentationFormat>On-screen Show (4:3)</PresentationFormat>
  <Paragraphs>46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Solstice</vt:lpstr>
      <vt:lpstr>Paper 1- Developmental Biology (semester -IV) Topic-Gametogenesis</vt:lpstr>
      <vt:lpstr>Spermatogenesis</vt:lpstr>
      <vt:lpstr>The process of Spermatogenesis</vt:lpstr>
      <vt:lpstr>   First meiotic or maturation division Second meiotic or maturation division    </vt:lpstr>
      <vt:lpstr>Structure of mature spermatozoa</vt:lpstr>
      <vt:lpstr>Oogenesis The ovary {structure of mammalian ovary}</vt:lpstr>
      <vt:lpstr>The process of Oogensis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MATTER IN OUR SURROUNDINGS</dc:title>
  <dc:creator>khush1</dc:creator>
  <cp:lastModifiedBy>khush1</cp:lastModifiedBy>
  <cp:revision>117</cp:revision>
  <dcterms:created xsi:type="dcterms:W3CDTF">2020-02-06T13:00:28Z</dcterms:created>
  <dcterms:modified xsi:type="dcterms:W3CDTF">2020-04-04T13:46:54Z</dcterms:modified>
</cp:coreProperties>
</file>